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8" r:id="rId3"/>
    <p:sldId id="272" r:id="rId4"/>
    <p:sldId id="271" r:id="rId5"/>
    <p:sldId id="273" r:id="rId6"/>
    <p:sldId id="274" r:id="rId7"/>
    <p:sldId id="275" r:id="rId8"/>
    <p:sldId id="278" r:id="rId9"/>
    <p:sldId id="277" r:id="rId10"/>
    <p:sldId id="297" r:id="rId11"/>
    <p:sldId id="257" r:id="rId12"/>
    <p:sldId id="259" r:id="rId13"/>
    <p:sldId id="260" r:id="rId14"/>
    <p:sldId id="265" r:id="rId15"/>
    <p:sldId id="261" r:id="rId16"/>
    <p:sldId id="263" r:id="rId17"/>
    <p:sldId id="262" r:id="rId18"/>
    <p:sldId id="264" r:id="rId19"/>
    <p:sldId id="266" r:id="rId20"/>
    <p:sldId id="267" r:id="rId21"/>
    <p:sldId id="268" r:id="rId22"/>
    <p:sldId id="269" r:id="rId23"/>
    <p:sldId id="27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  <p:sldId id="313" r:id="rId57"/>
    <p:sldId id="312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17804-FB19-491E-8F6A-CE132613B5E3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A7B2-643F-46D6-9CA7-A9328B1040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44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3" y="381000"/>
            <a:ext cx="7467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43325"/>
            <a:ext cx="73152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4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067" y="2209800"/>
            <a:ext cx="7408333" cy="3916363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   Means </a:t>
            </a:r>
            <a:r>
              <a:rPr lang="en-US" dirty="0" smtClean="0"/>
              <a:t>Avoiding attacks in Internet</a:t>
            </a:r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/>
          <a:lstStyle/>
          <a:p>
            <a:r>
              <a:rPr lang="en-US" dirty="0" smtClean="0"/>
              <a:t>Cyber Security(Internet Security)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0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/>
          <a:lstStyle/>
          <a:p>
            <a:r>
              <a:rPr lang="en-US" dirty="0" smtClean="0"/>
              <a:t>Interruption</a:t>
            </a:r>
          </a:p>
          <a:p>
            <a:r>
              <a:rPr lang="en-US" dirty="0" smtClean="0"/>
              <a:t>Interception</a:t>
            </a:r>
          </a:p>
          <a:p>
            <a:r>
              <a:rPr lang="en-US" dirty="0" smtClean="0"/>
              <a:t>Modification  </a:t>
            </a:r>
          </a:p>
          <a:p>
            <a:r>
              <a:rPr lang="en-US" dirty="0" smtClean="0"/>
              <a:t>Fabrication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security attacks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587692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66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Data 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Message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Sender                                                                 Receiver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43000" y="2667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6324600" y="2590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05000" y="2971800"/>
            <a:ext cx="44196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1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19263"/>
            <a:ext cx="6934199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Interruption (attack on availability)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3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872067" y="1447800"/>
            <a:ext cx="7408333" cy="4678363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Message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Sender                                                                                 Receiver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asset of the system is destroyed or becomes unavailable or unusable.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Examples:  </a:t>
            </a:r>
          </a:p>
          <a:p>
            <a:pPr marL="0" indent="0">
              <a:buNone/>
            </a:pPr>
            <a:r>
              <a:rPr lang="en-US" dirty="0" smtClean="0"/>
              <a:t>        1) Destruction of some Hardware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2) Jamming Wireless Signal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3)  Disable File Management System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143000" y="1981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6324600" y="19812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905000" y="2362200"/>
            <a:ext cx="1981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886200" y="2133600"/>
            <a:ext cx="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73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619999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Interception (attack on confidentiality)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0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067" y="1295400"/>
            <a:ext cx="7408333" cy="4830763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Message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Sender                                                                 Receiver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Hacker</a:t>
            </a:r>
          </a:p>
          <a:p>
            <a:pPr marL="0" indent="0">
              <a:buNone/>
            </a:pPr>
            <a:r>
              <a:rPr lang="en-US" dirty="0"/>
              <a:t>An unauthorized party gains access to an asset. </a:t>
            </a:r>
          </a:p>
          <a:p>
            <a:pPr marL="0" indent="0">
              <a:buNone/>
            </a:pPr>
            <a:r>
              <a:rPr lang="en-US" dirty="0" smtClean="0"/>
              <a:t>Examples:  </a:t>
            </a:r>
          </a:p>
          <a:p>
            <a:pPr marL="0" indent="0">
              <a:buNone/>
            </a:pPr>
            <a:r>
              <a:rPr lang="en-US" dirty="0" smtClean="0"/>
              <a:t>        1</a:t>
            </a:r>
            <a:r>
              <a:rPr lang="en-US" dirty="0"/>
              <a:t>) Wire tapping to capture data in a </a:t>
            </a:r>
            <a:r>
              <a:rPr lang="en-US" dirty="0" smtClean="0"/>
              <a:t>network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2) Illicitly copying data or programs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3</a:t>
            </a:r>
            <a:r>
              <a:rPr lang="en-US" dirty="0"/>
              <a:t>) Eavesdropping(intermediate </a:t>
            </a:r>
            <a:r>
              <a:rPr lang="en-US" dirty="0" smtClean="0"/>
              <a:t>listening phone call, instance message, video conference or Fax)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43000" y="1752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6324600" y="1676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 flipV="1">
            <a:off x="1905000" y="2057400"/>
            <a:ext cx="4419600" cy="762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38600" y="2133600"/>
            <a:ext cx="381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733800" y="2667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11978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067" y="1295400"/>
            <a:ext cx="7408333" cy="4830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Sender                                                            </a:t>
            </a:r>
            <a:r>
              <a:rPr lang="en-US" dirty="0"/>
              <a:t>Receiver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         you </a:t>
            </a:r>
            <a:r>
              <a:rPr lang="en-US" dirty="0"/>
              <a:t>are </a:t>
            </a:r>
            <a:r>
              <a:rPr lang="en-US" dirty="0" smtClean="0"/>
              <a:t>good                    you </a:t>
            </a:r>
            <a:r>
              <a:rPr lang="en-US" dirty="0"/>
              <a:t>are </a:t>
            </a:r>
            <a:r>
              <a:rPr lang="en-US" dirty="0" smtClean="0"/>
              <a:t>bad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             Hacker</a:t>
            </a:r>
          </a:p>
          <a:p>
            <a:pPr marL="0" indent="0">
              <a:buNone/>
            </a:pPr>
            <a:r>
              <a:rPr lang="en-US" dirty="0"/>
              <a:t>When an unauthorized party gains access and tampers an asset</a:t>
            </a:r>
            <a:r>
              <a:rPr lang="en-US" dirty="0" smtClean="0"/>
              <a:t>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Examples: 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1) Changing data file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2) Altering a program and the contents of a </a:t>
            </a:r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143000" y="1752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7" name="Oval 6"/>
          <p:cNvSpPr/>
          <p:nvPr/>
        </p:nvSpPr>
        <p:spPr>
          <a:xfrm>
            <a:off x="6324600" y="1676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cxnSp>
        <p:nvCxnSpPr>
          <p:cNvPr id="8" name="Straight Arrow Connector 7"/>
          <p:cNvCxnSpPr>
            <a:endCxn id="7" idx="2"/>
          </p:cNvCxnSpPr>
          <p:nvPr/>
        </p:nvCxnSpPr>
        <p:spPr>
          <a:xfrm flipV="1">
            <a:off x="1905000" y="2057400"/>
            <a:ext cx="4419600" cy="762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76700" y="2400300"/>
            <a:ext cx="0" cy="266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733800" y="2667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905000" y="2400300"/>
            <a:ext cx="2171700" cy="38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91000" y="2400300"/>
            <a:ext cx="0" cy="266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7" idx="3"/>
          </p:cNvCxnSpPr>
          <p:nvPr/>
        </p:nvCxnSpPr>
        <p:spPr>
          <a:xfrm flipV="1">
            <a:off x="4191000" y="2326808"/>
            <a:ext cx="2245192" cy="734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/>
          </a:bodyPr>
          <a:lstStyle/>
          <a:p>
            <a:r>
              <a:rPr lang="en-US" dirty="0" smtClean="0"/>
              <a:t>Modification (attack on integrity)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0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872067" y="1295400"/>
            <a:ext cx="7408333" cy="4830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Sender                                                            </a:t>
            </a:r>
            <a:r>
              <a:rPr lang="en-US" dirty="0"/>
              <a:t>Receiver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inserts counterfeit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Hacker</a:t>
            </a:r>
          </a:p>
          <a:p>
            <a:pPr marL="0" indent="0">
              <a:buNone/>
            </a:pPr>
            <a:r>
              <a:rPr lang="en-US" dirty="0"/>
              <a:t>An unauthorized party inserts a counterfeit object into the system. Attack on Authenticity. Also called </a:t>
            </a:r>
            <a:r>
              <a:rPr lang="en-US" dirty="0" smtClean="0"/>
              <a:t>impersonation.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Examples:  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/>
              <a:t>1) </a:t>
            </a:r>
            <a:r>
              <a:rPr lang="en-US" dirty="0" smtClean="0"/>
              <a:t>Hackers </a:t>
            </a:r>
            <a:r>
              <a:rPr lang="en-US" dirty="0"/>
              <a:t>gaining access to a personal email and sending message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/>
              <a:t>2) Insertion of records in data </a:t>
            </a:r>
            <a:r>
              <a:rPr lang="en-US" dirty="0" smtClean="0"/>
              <a:t>files</a:t>
            </a:r>
          </a:p>
          <a:p>
            <a:pPr marL="0" indent="0">
              <a:buNone/>
            </a:pPr>
            <a:r>
              <a:rPr lang="en-US" dirty="0"/>
              <a:t>        3) Insertion of </a:t>
            </a:r>
            <a:r>
              <a:rPr lang="en-US" dirty="0" smtClean="0"/>
              <a:t>spurious (fake) </a:t>
            </a:r>
            <a:r>
              <a:rPr lang="en-US" dirty="0"/>
              <a:t>messages in a network</a:t>
            </a:r>
          </a:p>
        </p:txBody>
      </p:sp>
      <p:sp>
        <p:nvSpPr>
          <p:cNvPr id="5" name="Oval 4"/>
          <p:cNvSpPr/>
          <p:nvPr/>
        </p:nvSpPr>
        <p:spPr>
          <a:xfrm>
            <a:off x="1143000" y="1752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6324600" y="1676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sp>
        <p:nvSpPr>
          <p:cNvPr id="9" name="Oval 8"/>
          <p:cNvSpPr/>
          <p:nvPr/>
        </p:nvSpPr>
        <p:spPr>
          <a:xfrm>
            <a:off x="3733800" y="26670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191000" y="2400300"/>
            <a:ext cx="0" cy="266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3"/>
          </p:cNvCxnSpPr>
          <p:nvPr/>
        </p:nvCxnSpPr>
        <p:spPr>
          <a:xfrm flipV="1">
            <a:off x="4191000" y="2326808"/>
            <a:ext cx="2245192" cy="734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Fabrication(attack on Authenticity)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4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371600"/>
            <a:ext cx="7408333" cy="4754563"/>
          </a:xfrm>
        </p:spPr>
        <p:txBody>
          <a:bodyPr/>
          <a:lstStyle/>
          <a:p>
            <a:r>
              <a:rPr lang="en-US" dirty="0" smtClean="0"/>
              <a:t>Network of networks.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internet?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70866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58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00" y="1828800"/>
            <a:ext cx="7366000" cy="4297363"/>
          </a:xfrm>
        </p:spPr>
        <p:txBody>
          <a:bodyPr/>
          <a:lstStyle/>
          <a:p>
            <a:r>
              <a:rPr lang="en-US" dirty="0" smtClean="0"/>
              <a:t>Passive Attack: Eavesdropping information with out modifying it (Difficult to detect)</a:t>
            </a:r>
          </a:p>
          <a:p>
            <a:r>
              <a:rPr lang="en-US" dirty="0" smtClean="0"/>
              <a:t>Active Attack: Involve Modification, Creation of false information.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Passive </a:t>
            </a:r>
            <a:r>
              <a:rPr lang="en-US" dirty="0" err="1"/>
              <a:t>v</a:t>
            </a:r>
            <a:r>
              <a:rPr lang="en-US" dirty="0" err="1" smtClean="0"/>
              <a:t>s</a:t>
            </a:r>
            <a:r>
              <a:rPr lang="en-US" dirty="0" smtClean="0"/>
              <a:t> Active Attack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81400"/>
            <a:ext cx="7315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244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457200"/>
            <a:ext cx="7408333" cy="5668963"/>
          </a:xfrm>
        </p:spPr>
        <p:txBody>
          <a:bodyPr/>
          <a:lstStyle/>
          <a:p>
            <a:r>
              <a:rPr lang="en-US" b="1" dirty="0" smtClean="0"/>
              <a:t>Release of message</a:t>
            </a:r>
            <a:r>
              <a:rPr lang="en-US" dirty="0" smtClean="0"/>
              <a:t>: interception of </a:t>
            </a:r>
            <a:r>
              <a:rPr lang="en-US" dirty="0"/>
              <a:t>telephonic conversation, an E-mail </a:t>
            </a:r>
            <a:r>
              <a:rPr lang="en-US" b="1" dirty="0" smtClean="0"/>
              <a:t>messages </a:t>
            </a:r>
            <a:r>
              <a:rPr lang="en-US" dirty="0" smtClean="0"/>
              <a:t>or </a:t>
            </a:r>
            <a:r>
              <a:rPr lang="en-US" dirty="0"/>
              <a:t>a transferred file may </a:t>
            </a:r>
            <a:r>
              <a:rPr lang="en-US" dirty="0" smtClean="0"/>
              <a:t>contain </a:t>
            </a:r>
            <a:r>
              <a:rPr lang="en-US" dirty="0"/>
              <a:t>confidential </a:t>
            </a:r>
            <a:r>
              <a:rPr lang="en-US" dirty="0" smtClean="0"/>
              <a:t>data.</a:t>
            </a:r>
          </a:p>
          <a:p>
            <a:r>
              <a:rPr lang="en-US" b="1" dirty="0" smtClean="0"/>
              <a:t>Traffic Analysis</a:t>
            </a:r>
            <a:r>
              <a:rPr lang="en-US" dirty="0" smtClean="0"/>
              <a:t>: It is </a:t>
            </a:r>
            <a:r>
              <a:rPr lang="en-US" dirty="0"/>
              <a:t>the process of intercepting and examining messages in order to deduce information from patterns in communication</a:t>
            </a:r>
            <a:endParaRPr lang="en-US" dirty="0" smtClean="0"/>
          </a:p>
          <a:p>
            <a:r>
              <a:rPr lang="en-US" b="1" dirty="0" smtClean="0"/>
              <a:t>Masquerading</a:t>
            </a:r>
            <a:r>
              <a:rPr lang="en-US" dirty="0" smtClean="0"/>
              <a:t> :It is attack on authenticity. It is fabrication on information instead of actual user. Attacker login in to the system with stolen user credentials(user name and password)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362450"/>
            <a:ext cx="67818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7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990600"/>
            <a:ext cx="7408333" cy="51355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Reply</a:t>
            </a:r>
            <a:r>
              <a:rPr lang="en-US" dirty="0" smtClean="0"/>
              <a:t>: Capturing of data unit and retransmitting to produce un authorize effects.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Modification of Message Content</a:t>
            </a:r>
            <a:r>
              <a:rPr lang="en-US" dirty="0" smtClean="0"/>
              <a:t>: Inserting the fake data as data source.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6791325" cy="314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186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914400"/>
            <a:ext cx="7814733" cy="5211763"/>
          </a:xfrm>
        </p:spPr>
        <p:txBody>
          <a:bodyPr/>
          <a:lstStyle/>
          <a:p>
            <a:r>
              <a:rPr lang="en-US" b="1" dirty="0" smtClean="0"/>
              <a:t>Denial of Service</a:t>
            </a:r>
            <a:r>
              <a:rPr lang="en-US" dirty="0" smtClean="0"/>
              <a:t>: Hijacking Network, or Source Host Server, making host server busy.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en-US" dirty="0" smtClean="0"/>
              <a:t>Objective of Security Services is Right Information to Right Person(Party).</a:t>
            </a:r>
          </a:p>
          <a:p>
            <a:r>
              <a:rPr lang="en-US" dirty="0" smtClean="0"/>
              <a:t>Security Services are</a:t>
            </a:r>
          </a:p>
          <a:p>
            <a:pPr lvl="1"/>
            <a:r>
              <a:rPr lang="en-US" dirty="0" smtClean="0"/>
              <a:t>Confidentiality</a:t>
            </a:r>
          </a:p>
          <a:p>
            <a:pPr lvl="1"/>
            <a:r>
              <a:rPr lang="en-US" dirty="0" smtClean="0"/>
              <a:t>Authentication</a:t>
            </a:r>
          </a:p>
          <a:p>
            <a:pPr lvl="1"/>
            <a:r>
              <a:rPr lang="en-US" dirty="0" smtClean="0"/>
              <a:t>Integrity</a:t>
            </a:r>
          </a:p>
          <a:p>
            <a:pPr lvl="1"/>
            <a:r>
              <a:rPr lang="en-US" dirty="0" smtClean="0"/>
              <a:t>Non-repudiation</a:t>
            </a:r>
          </a:p>
          <a:p>
            <a:pPr lvl="1"/>
            <a:r>
              <a:rPr lang="en-US" dirty="0" smtClean="0"/>
              <a:t>Access Control</a:t>
            </a:r>
          </a:p>
          <a:p>
            <a:pPr lvl="1"/>
            <a:r>
              <a:rPr lang="en-US" dirty="0" smtClean="0"/>
              <a:t>Availability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447800"/>
            <a:ext cx="7738533" cy="4678363"/>
          </a:xfrm>
        </p:spPr>
        <p:txBody>
          <a:bodyPr/>
          <a:lstStyle/>
          <a:p>
            <a:r>
              <a:rPr lang="en-US" dirty="0" smtClean="0"/>
              <a:t>Confidentiality is the protection of personal information. Confidentiality means keeping a client’s information between you and the client, and not telling others including co-workers.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All financial statements are password protection documents.</a:t>
            </a:r>
          </a:p>
          <a:p>
            <a:pPr lvl="1"/>
            <a:r>
              <a:rPr lang="en-US" dirty="0" smtClean="0"/>
              <a:t>Bank statements are password protected.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18" y="4724400"/>
            <a:ext cx="23622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24000"/>
            <a:ext cx="7408333" cy="4602163"/>
          </a:xfrm>
        </p:spPr>
        <p:txBody>
          <a:bodyPr/>
          <a:lstStyle/>
          <a:p>
            <a:r>
              <a:rPr lang="en-US" dirty="0" smtClean="0"/>
              <a:t>Process of validating user while accessing assets or  resources is called as authentication.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620" y="2743200"/>
            <a:ext cx="3829050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5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52600"/>
            <a:ext cx="7586133" cy="4373563"/>
          </a:xfrm>
        </p:spPr>
        <p:txBody>
          <a:bodyPr/>
          <a:lstStyle/>
          <a:p>
            <a:r>
              <a:rPr lang="en-US" dirty="0" smtClean="0"/>
              <a:t>Integrity refers to methods of ensuring that the data is real, accurate and safeguard from un authorized users modifications.</a:t>
            </a:r>
          </a:p>
          <a:p>
            <a:r>
              <a:rPr lang="en-US" dirty="0" smtClean="0"/>
              <a:t>Intermediate devices(parties) responsible to deliver to destination, what they receive.</a:t>
            </a:r>
          </a:p>
          <a:p>
            <a:pPr marL="0" indent="0">
              <a:buNone/>
            </a:pPr>
            <a:r>
              <a:rPr lang="en-US" dirty="0" smtClean="0"/>
              <a:t>       </a:t>
            </a:r>
          </a:p>
          <a:p>
            <a:pPr marL="0" indent="0">
              <a:buNone/>
            </a:pPr>
            <a:r>
              <a:rPr lang="en-US" dirty="0" smtClean="0"/>
              <a:t>                        1+1=2                                1+1=2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19200" y="41148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6400800" y="4038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05000" y="4572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023880"/>
            <a:ext cx="1241721" cy="92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648200" y="45720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828800"/>
            <a:ext cx="7408333" cy="4297363"/>
          </a:xfrm>
        </p:spPr>
        <p:txBody>
          <a:bodyPr/>
          <a:lstStyle/>
          <a:p>
            <a:r>
              <a:rPr lang="en-US" dirty="0" smtClean="0"/>
              <a:t>Nonrepudiation is the assurance that someone can not deny something. Typically nonrepudiation refers to the ability to ensure that a party to a contract or communication can not deny the authentication of their signature on a document or the sending message that they originated.</a:t>
            </a:r>
          </a:p>
          <a:p>
            <a:r>
              <a:rPr lang="en-US" dirty="0"/>
              <a:t>denial of the truth or validity of something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Non-repudiation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648200"/>
            <a:ext cx="2805113" cy="169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3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676400"/>
            <a:ext cx="8077199" cy="4449763"/>
          </a:xfrm>
        </p:spPr>
        <p:txBody>
          <a:bodyPr/>
          <a:lstStyle/>
          <a:p>
            <a:r>
              <a:rPr lang="en-US" dirty="0" smtClean="0"/>
              <a:t>Selective Restriction of access to a place or other resources.</a:t>
            </a:r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1) Debit or Credit card Swiping Machine  </a:t>
            </a:r>
          </a:p>
          <a:p>
            <a:pPr lvl="1"/>
            <a:r>
              <a:rPr lang="en-US" dirty="0" smtClean="0"/>
              <a:t>2) Thumb Impression to validation of identity        </a:t>
            </a:r>
          </a:p>
          <a:p>
            <a:pPr lvl="1"/>
            <a:r>
              <a:rPr lang="en-US" dirty="0" smtClean="0"/>
              <a:t>3) Door Access Card</a:t>
            </a:r>
          </a:p>
          <a:p>
            <a:pPr lvl="1"/>
            <a:r>
              <a:rPr lang="en-US" dirty="0" smtClean="0"/>
              <a:t>4) Face Recognition in iPhone X           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5894"/>
            <a:ext cx="762000" cy="64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3073200"/>
            <a:ext cx="533399" cy="6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4" y="3643312"/>
            <a:ext cx="681038" cy="62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085" y="4267200"/>
            <a:ext cx="731115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0309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Interconnected set of Networks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2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24000"/>
            <a:ext cx="8305799" cy="4602163"/>
          </a:xfrm>
        </p:spPr>
        <p:txBody>
          <a:bodyPr/>
          <a:lstStyle/>
          <a:p>
            <a:r>
              <a:rPr lang="en-US" dirty="0"/>
              <a:t>Availability means that information is accessible by authorized users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2581275"/>
            <a:ext cx="19335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9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/>
          <a:lstStyle/>
          <a:p>
            <a:r>
              <a:rPr lang="en-US" dirty="0"/>
              <a:t>Confidentiality, integrity and availability, also known as </a:t>
            </a:r>
            <a:r>
              <a:rPr lang="en-US" dirty="0" smtClean="0"/>
              <a:t>the </a:t>
            </a:r>
            <a:r>
              <a:rPr lang="en-US" b="1" dirty="0" smtClean="0"/>
              <a:t>CIA </a:t>
            </a:r>
            <a:r>
              <a:rPr lang="en-US" b="1" dirty="0"/>
              <a:t>triad</a:t>
            </a:r>
            <a:r>
              <a:rPr lang="en-US" dirty="0"/>
              <a:t>, is a model designed to guide policies for information security within an organization. The </a:t>
            </a:r>
            <a:r>
              <a:rPr lang="en-US" dirty="0" smtClean="0"/>
              <a:t>model </a:t>
            </a:r>
            <a:r>
              <a:rPr lang="en-US" dirty="0"/>
              <a:t>is also sometimes referred to as the AIC </a:t>
            </a:r>
            <a:r>
              <a:rPr lang="en-US" b="1" dirty="0" smtClean="0"/>
              <a:t>triad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CAI Triad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13" y="3352800"/>
            <a:ext cx="351948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43313"/>
            <a:ext cx="2846176" cy="237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4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838200"/>
            <a:ext cx="7408333" cy="52879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Confidentiality</a:t>
            </a:r>
            <a:r>
              <a:rPr lang="en-US" dirty="0" smtClean="0"/>
              <a:t>: Protecting information from un-authorized parties.</a:t>
            </a:r>
          </a:p>
          <a:p>
            <a:r>
              <a:rPr lang="en-US" dirty="0" smtClean="0"/>
              <a:t>Protecting information by various  ways</a:t>
            </a:r>
          </a:p>
          <a:p>
            <a:pPr lvl="1"/>
            <a:r>
              <a:rPr lang="en-US" dirty="0" smtClean="0"/>
              <a:t>Data Encryption is common method of ensuring confidentiality</a:t>
            </a:r>
          </a:p>
          <a:p>
            <a:pPr lvl="1"/>
            <a:r>
              <a:rPr lang="en-US" dirty="0" smtClean="0"/>
              <a:t>Authentication(Login validation of user when accessing it)</a:t>
            </a:r>
          </a:p>
          <a:p>
            <a:pPr lvl="1"/>
            <a:r>
              <a:rPr lang="en-US" dirty="0" smtClean="0"/>
              <a:t>Biometric verification</a:t>
            </a:r>
          </a:p>
          <a:p>
            <a:pPr lvl="1"/>
            <a:r>
              <a:rPr lang="en-US" dirty="0" smtClean="0"/>
              <a:t>Security Tokens (Movie tickets          )     </a:t>
            </a:r>
          </a:p>
          <a:p>
            <a:pPr lvl="1"/>
            <a:r>
              <a:rPr lang="en-US" dirty="0" smtClean="0"/>
              <a:t>Soft Tokens</a:t>
            </a:r>
          </a:p>
          <a:p>
            <a:pPr lvl="1"/>
            <a:endParaRPr lang="en-US" dirty="0"/>
          </a:p>
          <a:p>
            <a:pPr marL="301943" lvl="1" indent="0">
              <a:buNone/>
            </a:pPr>
            <a:r>
              <a:rPr lang="en-US" b="1" dirty="0" smtClean="0"/>
              <a:t>Integrity</a:t>
            </a:r>
            <a:r>
              <a:rPr lang="en-US" dirty="0" smtClean="0"/>
              <a:t>:</a:t>
            </a:r>
            <a:r>
              <a:rPr lang="en-US" dirty="0"/>
              <a:t> Integrity of information refers to protecting information from being modified by unauthorized parties</a:t>
            </a:r>
            <a:r>
              <a:rPr lang="en-US" dirty="0" smtClean="0"/>
              <a:t>.</a:t>
            </a:r>
          </a:p>
          <a:p>
            <a:pPr marL="301943" lvl="1" indent="0">
              <a:buNone/>
            </a:pPr>
            <a:r>
              <a:rPr lang="en-US" dirty="0" smtClean="0"/>
              <a:t>By applying permissions on file access.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911" y="3657600"/>
            <a:ext cx="448889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1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609600"/>
            <a:ext cx="7408333" cy="5516563"/>
          </a:xfrm>
        </p:spPr>
        <p:txBody>
          <a:bodyPr/>
          <a:lstStyle/>
          <a:p>
            <a:r>
              <a:rPr lang="en-US" dirty="0" smtClean="0"/>
              <a:t>Availability:  Make sure information is available always to the right parties(person or System).</a:t>
            </a:r>
          </a:p>
          <a:p>
            <a:r>
              <a:rPr lang="en-US" dirty="0" smtClean="0"/>
              <a:t>Availability by various methods:</a:t>
            </a:r>
          </a:p>
          <a:p>
            <a:pPr lvl="1"/>
            <a:r>
              <a:rPr lang="en-US" dirty="0" smtClean="0"/>
              <a:t>Availability of hardware</a:t>
            </a:r>
          </a:p>
          <a:p>
            <a:pPr lvl="1"/>
            <a:r>
              <a:rPr lang="en-US" dirty="0" smtClean="0"/>
              <a:t>Availability of Software</a:t>
            </a:r>
          </a:p>
          <a:p>
            <a:pPr lvl="1"/>
            <a:r>
              <a:rPr lang="en-US" dirty="0" smtClean="0"/>
              <a:t>Availability of Intermediate Devices like Routers, Switches, Network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Most of the Availability concepts will cover in Cloud Computing ( Scale up/Scale down) pay by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/>
          <a:lstStyle/>
          <a:p>
            <a:r>
              <a:rPr lang="en-US" dirty="0"/>
              <a:t>A mechanism that is designed to detect, prevent, or recover from a security </a:t>
            </a:r>
            <a:r>
              <a:rPr lang="en-US" dirty="0" smtClean="0"/>
              <a:t>attack.</a:t>
            </a:r>
          </a:p>
          <a:p>
            <a:pPr marL="0" indent="0">
              <a:buNone/>
            </a:pPr>
            <a:r>
              <a:rPr lang="en-US" dirty="0" smtClean="0"/>
              <a:t>                       </a:t>
            </a:r>
          </a:p>
          <a:p>
            <a:pPr marL="1554480" lvl="5" indent="0">
              <a:buNone/>
            </a:pPr>
            <a:r>
              <a:rPr lang="en-US" dirty="0" smtClean="0"/>
              <a:t>     </a:t>
            </a:r>
          </a:p>
          <a:p>
            <a:pPr lvl="5"/>
            <a:endParaRPr lang="en-US" dirty="0"/>
          </a:p>
          <a:p>
            <a:pPr marL="1554480" lvl="5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Mechanisms (X.800)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3800" y="2438400"/>
            <a:ext cx="2438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Security Mechanisms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1000" y="3048000"/>
            <a:ext cx="3581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Specific Security Mechanism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0200" y="3086100"/>
            <a:ext cx="3581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Pervasive Security Mechanism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276600" y="2781300"/>
            <a:ext cx="762000" cy="244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15000" y="2781300"/>
            <a:ext cx="609600" cy="244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09600" y="3390900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9600" y="3657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19200" y="34290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Encipherment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09600" y="40767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19200" y="38481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Digital Signatures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09600" y="45339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19200" y="43053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Access Controls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9600" y="49911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219200" y="47625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Data Integrity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09600" y="54483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9200" y="5219700"/>
            <a:ext cx="2057400" cy="5715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Authentication Exchange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09600" y="61341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19200" y="59055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Routing Control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09600" y="65913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19200" y="63627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Notarization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5486400" y="3429000"/>
            <a:ext cx="0" cy="255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486400" y="3810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96000" y="3543300"/>
            <a:ext cx="2057400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Trusted Functionality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486400" y="44196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096000" y="41910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Security Labels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486400" y="49149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096000" y="46863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Event Detection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486400" y="54483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0" y="52197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Security Audit Trail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486400" y="59817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096000" y="5753100"/>
            <a:ext cx="2057400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Security Recovery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8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27" grpId="0" animBg="1"/>
      <p:bldP spid="31" grpId="0" animBg="1"/>
      <p:bldP spid="33" grpId="0" animBg="1"/>
      <p:bldP spid="35" grpId="0" animBg="1"/>
      <p:bldP spid="37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Implemented on Specific Layer of OSI Model</a:t>
            </a:r>
          </a:p>
          <a:p>
            <a:r>
              <a:rPr lang="en-US" b="1" dirty="0" err="1" smtClean="0"/>
              <a:t>Encipherment</a:t>
            </a:r>
            <a:r>
              <a:rPr lang="en-US" dirty="0" smtClean="0"/>
              <a:t>: Encrypting data before sending through communication channel and decrypting after receiving at destination.</a:t>
            </a:r>
          </a:p>
          <a:p>
            <a:r>
              <a:rPr lang="en-US" b="1" dirty="0" smtClean="0"/>
              <a:t>Digital Signature</a:t>
            </a:r>
            <a:r>
              <a:rPr lang="en-US" dirty="0" smtClean="0"/>
              <a:t>: append digital signature to the data before transferring and verify the signature at destination  to avoid forgery.</a:t>
            </a:r>
          </a:p>
          <a:p>
            <a:r>
              <a:rPr lang="en-US" b="1" dirty="0" smtClean="0"/>
              <a:t>Access Control</a:t>
            </a:r>
            <a:r>
              <a:rPr lang="en-US" dirty="0" smtClean="0"/>
              <a:t>: </a:t>
            </a:r>
            <a:r>
              <a:rPr lang="en-US" dirty="0"/>
              <a:t>A variety of techniques used for enforcing access permissions to the system </a:t>
            </a:r>
            <a:r>
              <a:rPr lang="en-US" dirty="0" smtClean="0"/>
              <a:t>resources.</a:t>
            </a:r>
          </a:p>
          <a:p>
            <a:r>
              <a:rPr lang="en-US" b="1" dirty="0"/>
              <a:t>Data Integrity</a:t>
            </a:r>
            <a:r>
              <a:rPr lang="en-US" dirty="0"/>
              <a:t>: A variety of mechanisms used to assure the integrity of a data unit or stream of data </a:t>
            </a:r>
            <a:r>
              <a:rPr lang="en-US" dirty="0" smtClean="0"/>
              <a:t>units.</a:t>
            </a:r>
          </a:p>
          <a:p>
            <a:r>
              <a:rPr lang="en-US" b="1" dirty="0"/>
              <a:t>Authentication Exchange</a:t>
            </a:r>
            <a:r>
              <a:rPr lang="en-US" dirty="0"/>
              <a:t>: A mechanism intended to ensure the identity of an entity by means of information </a:t>
            </a:r>
            <a:r>
              <a:rPr lang="en-US" dirty="0" smtClean="0"/>
              <a:t>exchange.</a:t>
            </a:r>
          </a:p>
          <a:p>
            <a:r>
              <a:rPr lang="en-US" b="1" dirty="0"/>
              <a:t>Traffic Padding</a:t>
            </a:r>
            <a:r>
              <a:rPr lang="en-US" dirty="0"/>
              <a:t>: The insertion of bits into gaps in a data stream to frustrate traffic analysis attempts</a:t>
            </a:r>
            <a:r>
              <a:rPr lang="en-US" dirty="0" smtClean="0"/>
              <a:t>.</a:t>
            </a:r>
          </a:p>
          <a:p>
            <a:r>
              <a:rPr lang="en-US" b="1" dirty="0"/>
              <a:t>Routing Control</a:t>
            </a:r>
            <a:r>
              <a:rPr lang="en-US" dirty="0"/>
              <a:t>: Enables selection of particular physically secure routes for certain data and allows routing changes once a breach of security is </a:t>
            </a:r>
            <a:r>
              <a:rPr lang="en-US" dirty="0" smtClean="0"/>
              <a:t>suspected.</a:t>
            </a:r>
          </a:p>
          <a:p>
            <a:r>
              <a:rPr lang="en-US" b="1" dirty="0"/>
              <a:t>Notarization</a:t>
            </a:r>
            <a:r>
              <a:rPr lang="en-US" dirty="0"/>
              <a:t>: The use of a trusted third party to assure certain properties of a data exchange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Security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9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1" y="1524000"/>
            <a:ext cx="7518400" cy="46021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not specific to any particular OSI security service or protocol </a:t>
            </a:r>
            <a:r>
              <a:rPr lang="en-US" dirty="0" smtClean="0"/>
              <a:t>layer.</a:t>
            </a:r>
          </a:p>
          <a:p>
            <a:r>
              <a:rPr lang="en-US" b="1" dirty="0"/>
              <a:t>Trusted Functionality</a:t>
            </a:r>
            <a:r>
              <a:rPr lang="en-US" dirty="0"/>
              <a:t>: That which is perceived to b correct with respect to some </a:t>
            </a:r>
            <a:r>
              <a:rPr lang="en-US" dirty="0" smtClean="0"/>
              <a:t>criteria.</a:t>
            </a:r>
          </a:p>
          <a:p>
            <a:r>
              <a:rPr lang="en-US" b="1" dirty="0"/>
              <a:t>Security Level</a:t>
            </a:r>
            <a:r>
              <a:rPr lang="en-US" dirty="0"/>
              <a:t>: The marking bound to a resource (which may be a data unit) that names or designates the security attributes of that </a:t>
            </a:r>
            <a:r>
              <a:rPr lang="en-US" dirty="0" smtClean="0"/>
              <a:t>resource.</a:t>
            </a:r>
          </a:p>
          <a:p>
            <a:r>
              <a:rPr lang="en-US" b="1" dirty="0"/>
              <a:t>Event Detection</a:t>
            </a:r>
            <a:r>
              <a:rPr lang="en-US" dirty="0"/>
              <a:t>: It is the process of detecting all the events related to network </a:t>
            </a:r>
            <a:r>
              <a:rPr lang="en-US" dirty="0" smtClean="0"/>
              <a:t>security.</a:t>
            </a:r>
          </a:p>
          <a:p>
            <a:r>
              <a:rPr lang="en-US" b="1" dirty="0"/>
              <a:t>Security Audit Trail</a:t>
            </a:r>
            <a:r>
              <a:rPr lang="en-US" dirty="0"/>
              <a:t>: Data collected and potentially used to facilitate a security audit, which is an independent review and examination of system records and </a:t>
            </a:r>
            <a:r>
              <a:rPr lang="en-US" dirty="0" smtClean="0"/>
              <a:t>activities.</a:t>
            </a:r>
          </a:p>
          <a:p>
            <a:r>
              <a:rPr lang="en-US" b="1" dirty="0"/>
              <a:t>Security Recovery</a:t>
            </a:r>
            <a:r>
              <a:rPr lang="en-US" dirty="0"/>
              <a:t>: It deals with requests from mechanisms, such as event handling and management functions, and takes recovery actions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Pervasive Security Mechanisms</a:t>
            </a:r>
          </a:p>
        </p:txBody>
      </p:sp>
    </p:spTree>
    <p:extLst>
      <p:ext uri="{BB962C8B-B14F-4D97-AF65-F5344CB8AC3E}">
        <p14:creationId xmlns:p14="http://schemas.microsoft.com/office/powerpoint/2010/main" val="76460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Model Of Inter Network Security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48075"/>
            <a:ext cx="84772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733800"/>
            <a:ext cx="10668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4038600"/>
            <a:ext cx="17811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038600"/>
            <a:ext cx="8572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038600"/>
            <a:ext cx="85725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838200" y="4572000"/>
            <a:ext cx="533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00200" y="4572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952875"/>
            <a:ext cx="65722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 flipV="1">
            <a:off x="2743200" y="4567237"/>
            <a:ext cx="495300" cy="4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029200" y="4572000"/>
            <a:ext cx="990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962400"/>
            <a:ext cx="65722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6629400" y="4567237"/>
            <a:ext cx="733425" cy="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505700" y="4572000"/>
            <a:ext cx="4953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69913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52975"/>
            <a:ext cx="8096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95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609600"/>
            <a:ext cx="7408333" cy="5516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 the above diagram Sender and Recipient are principals in the information transaction.</a:t>
            </a:r>
          </a:p>
          <a:p>
            <a:r>
              <a:rPr lang="en-US" dirty="0" smtClean="0"/>
              <a:t>A logical information communication channel between source and destination for communicating the principals using communication protocols(</a:t>
            </a:r>
            <a:r>
              <a:rPr lang="en-US" dirty="0" err="1" smtClean="0"/>
              <a:t>ie</a:t>
            </a:r>
            <a:r>
              <a:rPr lang="en-US" dirty="0" smtClean="0"/>
              <a:t>. </a:t>
            </a:r>
            <a:r>
              <a:rPr lang="en-US" dirty="0" err="1" smtClean="0"/>
              <a:t>tcp</a:t>
            </a:r>
            <a:r>
              <a:rPr lang="en-US" dirty="0" smtClean="0"/>
              <a:t>/</a:t>
            </a:r>
            <a:r>
              <a:rPr lang="en-US" dirty="0" err="1" smtClean="0"/>
              <a:t>ip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To protect information from an opponent, who may present a threat to confidentiality, authenticity so on. Messages need to encrypt at sender before sending and decrypt at recipient end after receiving.</a:t>
            </a:r>
          </a:p>
          <a:p>
            <a:r>
              <a:rPr lang="en-US" dirty="0" smtClean="0"/>
              <a:t>Message at sender encrypt by security related message and transmitting through communication channel. The message will send with additional information like sender and encryption key.</a:t>
            </a:r>
          </a:p>
          <a:p>
            <a:r>
              <a:rPr lang="en-US" dirty="0" smtClean="0"/>
              <a:t>Message at receiver will decrypt by security related message by using the security information like identifying sender and information key.</a:t>
            </a:r>
          </a:p>
          <a:p>
            <a:r>
              <a:rPr lang="en-US" dirty="0" smtClean="0"/>
              <a:t>Encrypted message transmits over communication channel which is non-readable by opponent.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4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1" y="1447800"/>
            <a:ext cx="7518400" cy="4678363"/>
          </a:xfrm>
        </p:spPr>
        <p:txBody>
          <a:bodyPr/>
          <a:lstStyle/>
          <a:p>
            <a:r>
              <a:rPr lang="en-US" dirty="0" smtClean="0"/>
              <a:t>There are four basic tasks to design a particular security service.</a:t>
            </a:r>
          </a:p>
          <a:p>
            <a:r>
              <a:rPr lang="en-US" dirty="0" smtClean="0"/>
              <a:t>Design an algorithm for performing the security related information. Algorithm should be more complex to avoid opponent steeling the information.</a:t>
            </a:r>
          </a:p>
          <a:p>
            <a:r>
              <a:rPr lang="en-US" dirty="0" smtClean="0"/>
              <a:t>Generate Secrete information to be used with the algorithm.</a:t>
            </a:r>
          </a:p>
          <a:p>
            <a:r>
              <a:rPr lang="en-US" dirty="0" smtClean="0"/>
              <a:t>Develop methods for distribution and sharing of secrete information.</a:t>
            </a:r>
          </a:p>
          <a:p>
            <a:r>
              <a:rPr lang="en-US" dirty="0" smtClean="0"/>
              <a:t>Specify protocols to be used by two principals that makes use of the security algorithm.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tasks to design security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Internet Connectivity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839199" cy="526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0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1532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7924799" cy="4678363"/>
          </a:xfrm>
        </p:spPr>
        <p:txBody>
          <a:bodyPr/>
          <a:lstStyle/>
          <a:p>
            <a:r>
              <a:rPr lang="en-US" dirty="0" smtClean="0"/>
              <a:t>Various organizations involved in the implementation of Internet.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Standards &amp; RFP’s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67000" y="1988127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Internet Society(ISOC)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400" y="2743200"/>
            <a:ext cx="35814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Internet Architecture Board(IAB)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12327" y="3733800"/>
            <a:ext cx="3657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Internet Engineering Task Force(IETF)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05400" y="4800600"/>
            <a:ext cx="36576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Internet Research Task Force(IRTF)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3733800" y="2445327"/>
            <a:ext cx="0" cy="2660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8" idx="1"/>
          </p:cNvCxnSpPr>
          <p:nvPr/>
        </p:nvCxnSpPr>
        <p:spPr>
          <a:xfrm>
            <a:off x="3733800" y="3048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3800" y="40386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33800" y="51054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45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76400"/>
            <a:ext cx="7408333" cy="44497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internet society is responsible for development and publication of </a:t>
            </a:r>
            <a:r>
              <a:rPr lang="en-US" dirty="0" smtClean="0"/>
              <a:t>internet standards.</a:t>
            </a:r>
          </a:p>
          <a:p>
            <a:r>
              <a:rPr lang="en-US" dirty="0"/>
              <a:t>It is the actually a professional membership organization that supervises a large in internet development and </a:t>
            </a:r>
            <a:r>
              <a:rPr lang="en-US" dirty="0" smtClean="0"/>
              <a:t>standardization.</a:t>
            </a:r>
          </a:p>
          <a:p>
            <a:r>
              <a:rPr lang="en-US" dirty="0"/>
              <a:t>responsible for monitoring and coordinating internet design, engineering and </a:t>
            </a:r>
            <a:r>
              <a:rPr lang="en-US" dirty="0" smtClean="0"/>
              <a:t>management.</a:t>
            </a:r>
          </a:p>
          <a:p>
            <a:r>
              <a:rPr lang="en-US" dirty="0"/>
              <a:t>Three organizations under the internet society are responsible for actual work of standards development &amp; </a:t>
            </a:r>
            <a:r>
              <a:rPr lang="en-US" dirty="0" smtClean="0"/>
              <a:t>publication.</a:t>
            </a:r>
          </a:p>
          <a:p>
            <a:pPr lvl="1"/>
            <a:r>
              <a:rPr lang="en-US" b="1" dirty="0"/>
              <a:t>1. INTERNET ARICHITECTURE BOARD (IAB)</a:t>
            </a:r>
            <a:r>
              <a:rPr lang="en-US" dirty="0"/>
              <a:t>: Responsible for defining the overall architecture of the internet, providing guidance and broad direction to </a:t>
            </a:r>
            <a:r>
              <a:rPr lang="en-US" dirty="0" smtClean="0"/>
              <a:t>IETF.</a:t>
            </a:r>
          </a:p>
          <a:p>
            <a:pPr lvl="1"/>
            <a:r>
              <a:rPr lang="en-US" b="1" dirty="0"/>
              <a:t>2. INETRNET ENGINEERING TASK FORCE (IETF)</a:t>
            </a:r>
            <a:r>
              <a:rPr lang="en-US" dirty="0"/>
              <a:t>: The protocol engineering and development arm of the </a:t>
            </a:r>
            <a:r>
              <a:rPr lang="en-US" dirty="0" smtClean="0"/>
              <a:t>internet.</a:t>
            </a:r>
          </a:p>
          <a:p>
            <a:pPr lvl="1"/>
            <a:r>
              <a:rPr lang="en-US" b="1" dirty="0"/>
              <a:t>3. INTERNET ENGINEERING STEERING GROUP (IESG)</a:t>
            </a:r>
            <a:r>
              <a:rPr lang="en-US" dirty="0"/>
              <a:t>: Responsible for technical management of IETF activities and the internet standards process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Society(ISOC)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371600"/>
            <a:ext cx="8153399" cy="4754563"/>
          </a:xfrm>
        </p:spPr>
        <p:txBody>
          <a:bodyPr/>
          <a:lstStyle/>
          <a:p>
            <a:r>
              <a:rPr lang="en-US" dirty="0"/>
              <a:t>The entire activities of the IETF are categorized into eight areas each having a categorized into eight areas each having it &amp; numerous working </a:t>
            </a:r>
            <a:r>
              <a:rPr lang="en-US" dirty="0" smtClean="0"/>
              <a:t>groups.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Internet Engineering Task Force(IETF)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0"/>
            <a:ext cx="708659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411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1" y="1371600"/>
            <a:ext cx="7594600" cy="47545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Standardization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5600" y="1447800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Creation of RFT by IETF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62400" y="19050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/>
          <p:cNvSpPr/>
          <p:nvPr/>
        </p:nvSpPr>
        <p:spPr>
          <a:xfrm>
            <a:off x="2819400" y="2133600"/>
            <a:ext cx="2362200" cy="838200"/>
          </a:xfrm>
          <a:prstGeom prst="diamond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 </a:t>
            </a:r>
            <a:r>
              <a:rPr lang="en-US" dirty="0" smtClean="0">
                <a:solidFill>
                  <a:srgbClr val="C00000"/>
                </a:solidFill>
              </a:rPr>
              <a:t>Approved by IESG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8600" y="29718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00400"/>
            <a:ext cx="4248150" cy="2809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53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685800"/>
            <a:ext cx="7408333" cy="5440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IETF group creates the initial document, and send to IESG group to validate as standard.</a:t>
            </a:r>
          </a:p>
          <a:p>
            <a:r>
              <a:rPr lang="en-US" dirty="0" smtClean="0"/>
              <a:t>IESG validates the document based on the satisfaction of below criteria's</a:t>
            </a:r>
          </a:p>
          <a:p>
            <a:pPr lvl="1"/>
            <a:r>
              <a:rPr lang="en-US" dirty="0" smtClean="0"/>
              <a:t>Be stable and easily understandable</a:t>
            </a:r>
          </a:p>
          <a:p>
            <a:pPr lvl="1"/>
            <a:r>
              <a:rPr lang="en-US" dirty="0" smtClean="0"/>
              <a:t>Be technically competent</a:t>
            </a:r>
          </a:p>
          <a:p>
            <a:pPr lvl="1"/>
            <a:r>
              <a:rPr lang="en-US" dirty="0"/>
              <a:t>Have multiple, independent and interoperable implementations with substantial operations </a:t>
            </a:r>
            <a:r>
              <a:rPr lang="en-US" dirty="0" smtClean="0"/>
              <a:t>experience.</a:t>
            </a:r>
          </a:p>
          <a:p>
            <a:pPr lvl="1"/>
            <a:r>
              <a:rPr lang="en-US" dirty="0"/>
              <a:t>Enjoy significant public </a:t>
            </a:r>
            <a:r>
              <a:rPr lang="en-US" dirty="0" smtClean="0"/>
              <a:t>support.</a:t>
            </a:r>
          </a:p>
          <a:p>
            <a:pPr lvl="1"/>
            <a:r>
              <a:rPr lang="en-US" dirty="0"/>
              <a:t>Be </a:t>
            </a:r>
            <a:r>
              <a:rPr lang="en-US" dirty="0" smtClean="0"/>
              <a:t>recognizably </a:t>
            </a:r>
            <a:r>
              <a:rPr lang="en-US" dirty="0"/>
              <a:t>useful in some or all parts of </a:t>
            </a:r>
            <a:r>
              <a:rPr lang="en-US" dirty="0" smtClean="0"/>
              <a:t>internet.</a:t>
            </a:r>
          </a:p>
          <a:p>
            <a:pPr lvl="1"/>
            <a:r>
              <a:rPr lang="en-US" dirty="0"/>
              <a:t>The RFC publication process starts after the approval of internet draft documentation as an RFC by </a:t>
            </a:r>
            <a:r>
              <a:rPr lang="en-US" dirty="0" smtClean="0"/>
              <a:t>IESG.</a:t>
            </a:r>
          </a:p>
          <a:p>
            <a:pPr lvl="1"/>
            <a:r>
              <a:rPr lang="en-US" dirty="0"/>
              <a:t>draft standard it must pass through at least two non- dependent interoperable implementations for achieving proper operational </a:t>
            </a:r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implementations </a:t>
            </a:r>
            <a:r>
              <a:rPr lang="en-US" dirty="0"/>
              <a:t>and operational experience is achieved, it can be regarded as internet standard</a:t>
            </a:r>
          </a:p>
        </p:txBody>
      </p:sp>
    </p:spTree>
    <p:extLst>
      <p:ext uri="{BB962C8B-B14F-4D97-AF65-F5344CB8AC3E}">
        <p14:creationId xmlns:p14="http://schemas.microsoft.com/office/powerpoint/2010/main" val="318311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447800"/>
            <a:ext cx="7924800" cy="4800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Buffer is temporary area to storing data.</a:t>
            </a:r>
          </a:p>
          <a:p>
            <a:r>
              <a:rPr lang="en-US" dirty="0"/>
              <a:t>A buffer overflow occurs when a program or process tries to store more data in a buffer than it was intended to </a:t>
            </a:r>
            <a:r>
              <a:rPr lang="en-US" dirty="0" smtClean="0"/>
              <a:t>hold.</a:t>
            </a:r>
          </a:p>
          <a:p>
            <a:r>
              <a:rPr lang="en-US" dirty="0"/>
              <a:t>buffers are created to contain a finite amount of data, the extra information can overflow into adjacent buffers, corrupting or overwriting the valid data held in </a:t>
            </a:r>
            <a:r>
              <a:rPr lang="en-US" dirty="0" smtClean="0"/>
              <a:t>them/</a:t>
            </a:r>
          </a:p>
          <a:p>
            <a:r>
              <a:rPr lang="en-US" dirty="0" smtClean="0"/>
              <a:t>Buffer flow may </a:t>
            </a:r>
            <a:r>
              <a:rPr lang="en-US" dirty="0"/>
              <a:t>occur accidentally because of a programming </a:t>
            </a:r>
            <a:r>
              <a:rPr lang="en-US" dirty="0" smtClean="0"/>
              <a:t>error.</a:t>
            </a:r>
          </a:p>
          <a:p>
            <a:r>
              <a:rPr lang="en-US" dirty="0"/>
              <a:t>It happens when the attacker intentionally enters more data than a </a:t>
            </a:r>
            <a:r>
              <a:rPr lang="en-US" dirty="0" smtClean="0"/>
              <a:t>program able to handle.</a:t>
            </a:r>
          </a:p>
          <a:p>
            <a:r>
              <a:rPr lang="en-US" dirty="0"/>
              <a:t>The data runs over and overflows the section of valid data like part of programming instructions, user files, confidential information </a:t>
            </a:r>
            <a:r>
              <a:rPr lang="en-US" dirty="0" err="1" smtClean="0"/>
              <a:t>etc</a:t>
            </a:r>
            <a:r>
              <a:rPr lang="en-US" dirty="0"/>
              <a:t> there by enabling the attacker’s data to overwrite </a:t>
            </a:r>
            <a:r>
              <a:rPr lang="en-US" dirty="0" smtClean="0"/>
              <a:t>it</a:t>
            </a:r>
          </a:p>
          <a:p>
            <a:r>
              <a:rPr lang="en-US" dirty="0"/>
              <a:t>This allows an attacker to overwrite data that controls the program and can take over control of the program to execute the attacker’s code instead of programmer’s </a:t>
            </a:r>
            <a:r>
              <a:rPr lang="en-US" dirty="0" smtClean="0"/>
              <a:t>code.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Buffer Over Flow(Attack on Memory)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838200"/>
            <a:ext cx="7408333" cy="5287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Void main()</a:t>
            </a:r>
          </a:p>
          <a:p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char[10] name;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int</a:t>
            </a:r>
            <a:r>
              <a:rPr lang="en-US" dirty="0" smtClean="0"/>
              <a:t> number=5;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printf</a:t>
            </a:r>
            <a:r>
              <a:rPr lang="en-US" dirty="0" smtClean="0"/>
              <a:t>(“Enter your name:”);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dirty="0" err="1" smtClean="0"/>
              <a:t>scanf</a:t>
            </a:r>
            <a:r>
              <a:rPr lang="en-US" dirty="0" smtClean="0"/>
              <a:t>(“%</a:t>
            </a:r>
            <a:r>
              <a:rPr lang="en-US" dirty="0" err="1" smtClean="0"/>
              <a:t>s”,name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printf</a:t>
            </a:r>
            <a:r>
              <a:rPr lang="en-US" dirty="0" smtClean="0"/>
              <a:t>(“Name is :”,name);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printf</a:t>
            </a:r>
            <a:r>
              <a:rPr lang="en-US" dirty="0" smtClean="0"/>
              <a:t>(“</a:t>
            </a:r>
            <a:r>
              <a:rPr lang="en-US" dirty="0" err="1" smtClean="0"/>
              <a:t>number:”,number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Inputs: </a:t>
            </a:r>
            <a:r>
              <a:rPr lang="en-US" dirty="0" err="1" smtClean="0"/>
              <a:t>abcdefghi</a:t>
            </a:r>
            <a:r>
              <a:rPr lang="en-US" dirty="0" smtClean="0"/>
              <a:t> </a:t>
            </a:r>
          </a:p>
          <a:p>
            <a:r>
              <a:rPr lang="en-US" dirty="0" smtClean="0"/>
              <a:t>Output will be : </a:t>
            </a:r>
            <a:r>
              <a:rPr lang="en-US" dirty="0" err="1" smtClean="0"/>
              <a:t>abcdefhi</a:t>
            </a:r>
            <a:r>
              <a:rPr lang="en-US" dirty="0" smtClean="0"/>
              <a:t> &amp; 5</a:t>
            </a:r>
          </a:p>
          <a:p>
            <a:endParaRPr lang="en-US" dirty="0"/>
          </a:p>
          <a:p>
            <a:r>
              <a:rPr lang="en-US" dirty="0" smtClean="0"/>
              <a:t>If input: </a:t>
            </a:r>
            <a:r>
              <a:rPr lang="en-US" dirty="0" err="1" smtClean="0"/>
              <a:t>abcdefghij</a:t>
            </a:r>
            <a:endParaRPr lang="en-US" dirty="0" smtClean="0"/>
          </a:p>
          <a:p>
            <a:r>
              <a:rPr lang="en-US" dirty="0" smtClean="0"/>
              <a:t>Output will be: </a:t>
            </a:r>
            <a:r>
              <a:rPr lang="en-US" dirty="0" err="1" smtClean="0"/>
              <a:t>abcdefhij</a:t>
            </a:r>
            <a:r>
              <a:rPr lang="en-US" dirty="0" smtClean="0"/>
              <a:t> and not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7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838200"/>
            <a:ext cx="7408333" cy="5287963"/>
          </a:xfrm>
        </p:spPr>
        <p:txBody>
          <a:bodyPr/>
          <a:lstStyle/>
          <a:p>
            <a:r>
              <a:rPr lang="en-US" dirty="0"/>
              <a:t>Void main()</a:t>
            </a:r>
          </a:p>
          <a:p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smtClean="0"/>
              <a:t>   </a:t>
            </a:r>
            <a:r>
              <a:rPr lang="en-US" dirty="0" err="1"/>
              <a:t>int</a:t>
            </a:r>
            <a:r>
              <a:rPr lang="en-US" dirty="0"/>
              <a:t> number=5;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smtClean="0"/>
              <a:t>while(number&lt;5)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{</a:t>
            </a:r>
          </a:p>
          <a:p>
            <a:pPr marL="0" indent="0">
              <a:buNone/>
            </a:pPr>
            <a:r>
              <a:rPr lang="en-US" dirty="0" smtClean="0"/>
              <a:t>             </a:t>
            </a:r>
            <a:r>
              <a:rPr lang="en-US" dirty="0" err="1" smtClean="0"/>
              <a:t>printf</a:t>
            </a:r>
            <a:r>
              <a:rPr lang="en-US" dirty="0" smtClean="0"/>
              <a:t>(“%</a:t>
            </a:r>
            <a:r>
              <a:rPr lang="en-US" dirty="0" err="1" smtClean="0"/>
              <a:t>d”,number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 }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Causes infinite looping and stack overflow.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914400"/>
            <a:ext cx="7408333" cy="5211763"/>
          </a:xfrm>
        </p:spPr>
        <p:txBody>
          <a:bodyPr/>
          <a:lstStyle/>
          <a:p>
            <a:r>
              <a:rPr lang="en-US" dirty="0" smtClean="0"/>
              <a:t>Overflow occurs in stack memory and heap memory.</a:t>
            </a:r>
          </a:p>
          <a:p>
            <a:r>
              <a:rPr lang="en-US" dirty="0" smtClean="0"/>
              <a:t>All primitives, no-primitive data structures stores on stack memory.</a:t>
            </a:r>
          </a:p>
          <a:p>
            <a:r>
              <a:rPr lang="en-US" dirty="0" smtClean="0"/>
              <a:t>Object type data and pointers data will store on heap memory, but the address of the objects or pointer will store on stack memory.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419475"/>
            <a:ext cx="70104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ISP(Internet Service Providers)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1752600"/>
            <a:ext cx="79248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3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447800"/>
            <a:ext cx="8000999" cy="4678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Format string attacks can be used to crash a program or to execute harmful code</a:t>
            </a:r>
            <a:r>
              <a:rPr lang="en-US" dirty="0" smtClean="0"/>
              <a:t>.</a:t>
            </a:r>
          </a:p>
          <a:p>
            <a:r>
              <a:rPr lang="en-US" dirty="0"/>
              <a:t>some of the most commonly seen programming mistakes resulting in exploitable format string </a:t>
            </a:r>
            <a:r>
              <a:rPr lang="en-US" dirty="0" smtClean="0"/>
              <a:t>vulnerabilities.</a:t>
            </a:r>
          </a:p>
          <a:p>
            <a:r>
              <a:rPr lang="en-US" dirty="0" smtClean="0"/>
              <a:t>Format string is an ASCII string used to specify and control the representation of different variables.</a:t>
            </a:r>
          </a:p>
          <a:p>
            <a:r>
              <a:rPr lang="en-US" dirty="0" smtClean="0"/>
              <a:t>Format function uses the format string to convert ‘c’ data types into a string representation.</a:t>
            </a:r>
          </a:p>
          <a:p>
            <a:r>
              <a:rPr lang="en-US" dirty="0" err="1" smtClean="0"/>
              <a:t>Int</a:t>
            </a:r>
            <a:r>
              <a:rPr lang="en-US" dirty="0" smtClean="0"/>
              <a:t> I;       // allocates memory for I of integer size</a:t>
            </a:r>
          </a:p>
          <a:p>
            <a:r>
              <a:rPr lang="en-US" dirty="0" err="1" smtClean="0"/>
              <a:t>i</a:t>
            </a:r>
            <a:r>
              <a:rPr lang="en-US" dirty="0" smtClean="0"/>
              <a:t>=10;       // assign 10 value to the allocated memory of 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err="1" smtClean="0"/>
              <a:t>Printf</a:t>
            </a:r>
            <a:r>
              <a:rPr lang="en-US" dirty="0" smtClean="0"/>
              <a:t>(“%d is </a:t>
            </a:r>
            <a:r>
              <a:rPr lang="en-US" dirty="0" err="1" smtClean="0"/>
              <a:t>numer</a:t>
            </a:r>
            <a:r>
              <a:rPr lang="en-US" dirty="0" smtClean="0"/>
              <a:t>”,</a:t>
            </a:r>
            <a:r>
              <a:rPr lang="en-US" dirty="0" err="1" smtClean="0"/>
              <a:t>i</a:t>
            </a:r>
            <a:r>
              <a:rPr lang="en-US" dirty="0" smtClean="0"/>
              <a:t>);  // gets value from memory and                                                     </a:t>
            </a:r>
          </a:p>
          <a:p>
            <a:pPr marL="0" indent="0">
              <a:buNone/>
            </a:pPr>
            <a:r>
              <a:rPr lang="en-US" dirty="0" smtClean="0"/>
              <a:t>                                    convert to string and prints on the screen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Format String </a:t>
            </a:r>
            <a:r>
              <a:rPr lang="en-US" sz="2800" dirty="0" smtClean="0"/>
              <a:t>Vulnerability( Attack on Programs)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1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838200"/>
            <a:ext cx="7848599" cy="5287963"/>
          </a:xfrm>
        </p:spPr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 in ‘C’ is </a:t>
            </a:r>
            <a:r>
              <a:rPr lang="en-US" dirty="0" err="1" smtClean="0"/>
              <a:t>variodic</a:t>
            </a:r>
            <a:r>
              <a:rPr lang="en-US" dirty="0" smtClean="0"/>
              <a:t> function. It accepts variable number of arguments.</a:t>
            </a:r>
          </a:p>
          <a:p>
            <a:r>
              <a:rPr lang="en-US" dirty="0" err="1" smtClean="0"/>
              <a:t>Printf</a:t>
            </a:r>
            <a:r>
              <a:rPr lang="en-US" dirty="0" smtClean="0"/>
              <a:t> function gets </a:t>
            </a:r>
            <a:r>
              <a:rPr lang="en-US" dirty="0" err="1" smtClean="0"/>
              <a:t>aurguments</a:t>
            </a:r>
            <a:r>
              <a:rPr lang="en-US" dirty="0" smtClean="0"/>
              <a:t> values from stack memory.</a:t>
            </a:r>
          </a:p>
          <a:p>
            <a:r>
              <a:rPr lang="en-US" dirty="0"/>
              <a:t>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a,b,c</a:t>
            </a:r>
            <a:r>
              <a:rPr lang="en-US" dirty="0" smtClean="0"/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a=10;</a:t>
            </a:r>
          </a:p>
          <a:p>
            <a:r>
              <a:rPr lang="en-US" dirty="0" smtClean="0"/>
              <a:t>  b=20; </a:t>
            </a:r>
          </a:p>
          <a:p>
            <a:r>
              <a:rPr lang="en-US" dirty="0" smtClean="0"/>
              <a:t>  c= 30; </a:t>
            </a:r>
          </a:p>
          <a:p>
            <a:r>
              <a:rPr lang="en-US" dirty="0" err="1" smtClean="0"/>
              <a:t>Printf</a:t>
            </a:r>
            <a:r>
              <a:rPr lang="en-US" dirty="0" smtClean="0"/>
              <a:t>(“%d %d %d”,</a:t>
            </a:r>
            <a:r>
              <a:rPr lang="en-US" dirty="0" err="1" smtClean="0"/>
              <a:t>a,b,c</a:t>
            </a:r>
            <a:r>
              <a:rPr lang="en-US" dirty="0" smtClean="0"/>
              <a:t>);   // prints on screen                                                  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59738"/>
              </p:ext>
            </p:extLst>
          </p:nvPr>
        </p:nvGraphicFramePr>
        <p:xfrm>
          <a:off x="4572000" y="2524760"/>
          <a:ext cx="40386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2362200" y="2895600"/>
            <a:ext cx="26670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667000" y="2895600"/>
            <a:ext cx="35814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48000" y="2895600"/>
            <a:ext cx="44958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685800"/>
            <a:ext cx="7408333" cy="5440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Vulnerability with </a:t>
            </a:r>
            <a:r>
              <a:rPr lang="en-US" dirty="0" err="1" smtClean="0"/>
              <a:t>printf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1. Mismatching  number of format </a:t>
            </a:r>
            <a:r>
              <a:rPr lang="en-US" dirty="0" err="1" smtClean="0"/>
              <a:t>specifiers</a:t>
            </a:r>
            <a:r>
              <a:rPr lang="en-US" dirty="0" smtClean="0"/>
              <a:t> and </a:t>
            </a:r>
            <a:r>
              <a:rPr lang="en-US" dirty="0" err="1" smtClean="0"/>
              <a:t>aurguments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Printf</a:t>
            </a:r>
            <a:r>
              <a:rPr lang="en-US" dirty="0" smtClean="0"/>
              <a:t>(“%d %d %d”,10,20);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err="1" smtClean="0"/>
              <a:t>Printf</a:t>
            </a:r>
            <a:r>
              <a:rPr lang="en-US" dirty="0" smtClean="0"/>
              <a:t> first %d gets 10 value and prints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and second %d gets 20 value and prints</a:t>
            </a:r>
          </a:p>
          <a:p>
            <a:pPr marL="0" indent="0">
              <a:buNone/>
            </a:pPr>
            <a:r>
              <a:rPr lang="en-US" dirty="0" smtClean="0"/>
              <a:t>           and third %d tries to get value which is not available. Then it continuously tries fetches causes issue.</a:t>
            </a:r>
          </a:p>
          <a:p>
            <a:pPr marL="0" indent="0">
              <a:buNone/>
            </a:pPr>
            <a:r>
              <a:rPr lang="en-US" dirty="0" smtClean="0"/>
              <a:t>2. Input as format </a:t>
            </a:r>
            <a:r>
              <a:rPr lang="en-US" dirty="0" err="1" smtClean="0"/>
              <a:t>specifiers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#include&lt;</a:t>
            </a:r>
            <a:r>
              <a:rPr lang="en-US" dirty="0" err="1" smtClean="0"/>
              <a:t>stdio.h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char name[10];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printf</a:t>
            </a:r>
            <a:r>
              <a:rPr lang="en-US" dirty="0" smtClean="0"/>
              <a:t>(“enter name”);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scanf</a:t>
            </a:r>
            <a:r>
              <a:rPr lang="en-US" dirty="0" smtClean="0"/>
              <a:t>(“%</a:t>
            </a:r>
            <a:r>
              <a:rPr lang="en-US" dirty="0" err="1" smtClean="0"/>
              <a:t>s”,name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err="1" smtClean="0"/>
              <a:t>printf</a:t>
            </a:r>
            <a:r>
              <a:rPr lang="en-US" dirty="0" smtClean="0"/>
              <a:t>(“</a:t>
            </a:r>
            <a:r>
              <a:rPr lang="en-US" dirty="0" err="1" smtClean="0"/>
              <a:t>Ented</a:t>
            </a:r>
            <a:r>
              <a:rPr lang="en-US" dirty="0" smtClean="0"/>
              <a:t>  name is %</a:t>
            </a:r>
            <a:r>
              <a:rPr lang="en-US" dirty="0" err="1" smtClean="0"/>
              <a:t>s”,name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Notes: </a:t>
            </a:r>
          </a:p>
          <a:p>
            <a:r>
              <a:rPr lang="en-US" dirty="0" smtClean="0"/>
              <a:t>for the above program. Valid input is name with less than or equals 10 characters.</a:t>
            </a:r>
          </a:p>
          <a:p>
            <a:r>
              <a:rPr lang="en-US" dirty="0" smtClean="0"/>
              <a:t>If the user gives input  %s instead of 10 characters string , will causes system crashes.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6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24000"/>
            <a:ext cx="7408333" cy="4602163"/>
          </a:xfrm>
        </p:spPr>
        <p:txBody>
          <a:bodyPr/>
          <a:lstStyle/>
          <a:p>
            <a:r>
              <a:rPr lang="en-US" dirty="0" smtClean="0"/>
              <a:t>Spoofing or stolen the secret information to masquerading to access assets.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Hijacking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95600" y="2362200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Hijacking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438400" y="28194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66800" y="3505200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Network Level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24400" y="2833255"/>
            <a:ext cx="1219200" cy="671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495800" y="3505200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Application Level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85800" y="39624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4300" y="4648200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TCP Session Hijacking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81300" y="3990109"/>
            <a:ext cx="7239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67000" y="4648200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UDP Session Hijacking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026727" y="3927764"/>
            <a:ext cx="221673" cy="491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34000" y="4551218"/>
            <a:ext cx="2438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Http Hijacking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27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3" grpId="0" animBg="1"/>
      <p:bldP spid="16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189037"/>
            <a:ext cx="7772400" cy="51355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 Id or token generated by server, and shared to the authenticated(Logged in user) for subsequent access is called TCP Session/Session ID.</a:t>
            </a:r>
          </a:p>
          <a:p>
            <a:r>
              <a:rPr lang="en-US" sz="2000" dirty="0" smtClean="0"/>
              <a:t>Objective of session to make sure communication between two parties by acknowledgement.</a:t>
            </a:r>
          </a:p>
          <a:p>
            <a:pPr marL="0" indent="0">
              <a:buNone/>
            </a:pPr>
            <a:r>
              <a:rPr lang="en-US" sz="2000" dirty="0" smtClean="0"/>
              <a:t>If attacker knows this session id, the he can masquerading as authorized user and do any thing like actual user.</a:t>
            </a:r>
          </a:p>
          <a:p>
            <a:pPr marL="0" indent="0">
              <a:buNone/>
            </a:pPr>
            <a:r>
              <a:rPr lang="en-US" sz="2000" dirty="0" smtClean="0"/>
              <a:t>Session id is normally stored with in cookies or </a:t>
            </a:r>
            <a:r>
              <a:rPr lang="en-US" sz="2000" dirty="0" err="1" smtClean="0"/>
              <a:t>url</a:t>
            </a:r>
            <a:r>
              <a:rPr lang="en-US" sz="2000" dirty="0" smtClean="0"/>
              <a:t> for most communication.</a:t>
            </a:r>
          </a:p>
          <a:p>
            <a:pPr marL="0" indent="0">
              <a:buNone/>
            </a:pPr>
            <a:r>
              <a:rPr lang="en-US" sz="2000" dirty="0" smtClean="0"/>
              <a:t>If web site does not respond in normal or expected way to user inputs or stop responding or all together for un known reason means session Hijacked by some attacker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TCP Session Hijacking/ Session Hijacking</a:t>
            </a:r>
            <a:endParaRPr 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976" y="5136573"/>
            <a:ext cx="6629400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83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1" y="838200"/>
            <a:ext cx="7518400" cy="5287963"/>
          </a:xfrm>
        </p:spPr>
        <p:txBody>
          <a:bodyPr/>
          <a:lstStyle/>
          <a:p>
            <a:r>
              <a:rPr lang="en-US" dirty="0" smtClean="0"/>
              <a:t>TCP Session/Session Hijacking.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Request(SessionId:1234)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Response   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(SessionId:1234)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Attacker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4857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752600"/>
            <a:ext cx="53340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704975" y="2185987"/>
            <a:ext cx="5610225" cy="57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704975" y="2590800"/>
            <a:ext cx="56102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4267200"/>
            <a:ext cx="3905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572000" y="2185987"/>
            <a:ext cx="59531" cy="18526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67263" y="2619375"/>
            <a:ext cx="2547937" cy="1419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767263" y="2743200"/>
            <a:ext cx="2700338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0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33400" y="990601"/>
            <a:ext cx="7772400" cy="5334000"/>
          </a:xfrm>
        </p:spPr>
        <p:txBody>
          <a:bodyPr>
            <a:normAutofit/>
          </a:bodyPr>
          <a:lstStyle/>
          <a:p>
            <a:r>
              <a:rPr lang="en-US" dirty="0"/>
              <a:t>Client sends a synchronization (SYN) packet to the server with initial sequence number X. </a:t>
            </a:r>
            <a:endParaRPr lang="en-US" dirty="0" smtClean="0"/>
          </a:p>
          <a:p>
            <a:r>
              <a:rPr lang="en-US" dirty="0"/>
              <a:t>Server responds by sending a SYN/ACK packet that contains the server's own sequence number p and an ACK number for the client's original SYN packet. This ACK number indicates the next sequence number the server expects from the client </a:t>
            </a:r>
            <a:r>
              <a:rPr lang="en-US" dirty="0" smtClean="0"/>
              <a:t>.</a:t>
            </a:r>
          </a:p>
          <a:p>
            <a:r>
              <a:rPr lang="en-US" dirty="0"/>
              <a:t>Client acknowledges receipt of the SYN/ACK packet by sending back to the server an ACK packet with the next sequence number it expects from the server, which in this case is P+1. </a:t>
            </a:r>
          </a:p>
        </p:txBody>
      </p:sp>
    </p:spTree>
    <p:extLst>
      <p:ext uri="{BB962C8B-B14F-4D97-AF65-F5344CB8AC3E}">
        <p14:creationId xmlns:p14="http://schemas.microsoft.com/office/powerpoint/2010/main" val="161661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UDP does not have session state like TCP has, so there is no session to hijack.</a:t>
            </a:r>
          </a:p>
          <a:p>
            <a:r>
              <a:rPr lang="en-US" sz="1800" dirty="0" smtClean="0"/>
              <a:t>Objective of the UDP is to improve the performance in communication but not care about delivery.</a:t>
            </a:r>
          </a:p>
          <a:p>
            <a:r>
              <a:rPr lang="en-US" sz="1800" dirty="0" smtClean="0"/>
              <a:t>Example: broadcasting Live videos TV9,NTV or any other on </a:t>
            </a:r>
            <a:r>
              <a:rPr lang="en-US" sz="1800" dirty="0" err="1" smtClean="0"/>
              <a:t>youtube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UDP does not use packet sequencing and synchronizing, it is easier than TCP to hijack UDP session.</a:t>
            </a:r>
          </a:p>
          <a:p>
            <a:r>
              <a:rPr lang="en-US" sz="1800" dirty="0" smtClean="0"/>
              <a:t>Hijacker( attacker) snipping your network traffic understand the request and reply to the sender before actual server responding.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Data Gram Protocol(UDP)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08" y="4724400"/>
            <a:ext cx="561109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29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990600"/>
            <a:ext cx="7408333" cy="5135563"/>
          </a:xfrm>
        </p:spPr>
        <p:txBody>
          <a:bodyPr/>
          <a:lstStyle/>
          <a:p>
            <a:r>
              <a:rPr lang="en-US" dirty="0" smtClean="0"/>
              <a:t>Your computer will assume that the spoofed response is real response, because there is no way to verify the identity of server.</a:t>
            </a:r>
          </a:p>
          <a:p>
            <a:r>
              <a:rPr lang="en-US" dirty="0" smtClean="0"/>
              <a:t>UDP data example:</a:t>
            </a:r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lang="en-US" dirty="0"/>
              <a:t>Media streaming (lost frames are ok)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7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600200"/>
            <a:ext cx="7408333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Objective of the ARP (Address Resolution Protocol) is to flexibility to add new computer to LAN or remove existing computer from LAN based on the need.</a:t>
            </a:r>
          </a:p>
          <a:p>
            <a:r>
              <a:rPr lang="en-US" dirty="0" smtClean="0"/>
              <a:t>ARP spoofing is a type of attack in which malicious actor sends falsified ARP message over a local area network(LAN), this results linking of the attacker’s MAC address with the IP address of computer or server on the network.</a:t>
            </a:r>
          </a:p>
          <a:p>
            <a:r>
              <a:rPr lang="en-US" dirty="0" smtClean="0"/>
              <a:t>Once the attacker’s MAC address is connected to an authentic IP Address, the attacker will begin receiving any data that is intended for that </a:t>
            </a:r>
            <a:r>
              <a:rPr lang="en-US" dirty="0" err="1" smtClean="0"/>
              <a:t>ip</a:t>
            </a:r>
            <a:r>
              <a:rPr lang="en-US" dirty="0" smtClean="0"/>
              <a:t> address.</a:t>
            </a:r>
          </a:p>
          <a:p>
            <a:r>
              <a:rPr lang="en-US" dirty="0" smtClean="0"/>
              <a:t>ARP spoofing can enable malicious parties to intercept, modify or stop data in transit.</a:t>
            </a:r>
          </a:p>
          <a:p>
            <a:r>
              <a:rPr lang="en-US" dirty="0" smtClean="0"/>
              <a:t>ARP spoofing attacks can possible in LAN only.</a:t>
            </a:r>
          </a:p>
          <a:p>
            <a:r>
              <a:rPr lang="en-US" dirty="0" smtClean="0"/>
              <a:t>ARP spoofing is serious implication for enterprises</a:t>
            </a:r>
          </a:p>
          <a:p>
            <a:pPr lvl="1"/>
            <a:r>
              <a:rPr lang="en-US" dirty="0" smtClean="0"/>
              <a:t>Denial of Service</a:t>
            </a:r>
          </a:p>
          <a:p>
            <a:pPr lvl="1"/>
            <a:r>
              <a:rPr lang="en-US" dirty="0" smtClean="0"/>
              <a:t>Session Hijacking</a:t>
            </a:r>
          </a:p>
          <a:p>
            <a:pPr lvl="1"/>
            <a:r>
              <a:rPr lang="en-US" dirty="0" smtClean="0"/>
              <a:t>Man in the Middle(MITM) attack.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Address Resolution Protocol(ARP)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905000"/>
            <a:ext cx="7408333" cy="4221163"/>
          </a:xfrm>
        </p:spPr>
        <p:txBody>
          <a:bodyPr/>
          <a:lstStyle/>
          <a:p>
            <a:r>
              <a:rPr lang="en-US" dirty="0" smtClean="0"/>
              <a:t>1959, ARPANET formed(American Research Project Agency Network) by USA government fund to develop new technology projects for defense.</a:t>
            </a:r>
          </a:p>
          <a:p>
            <a:pPr marL="0" indent="0">
              <a:buNone/>
            </a:pPr>
            <a:r>
              <a:rPr lang="en-US" dirty="0" smtClean="0"/>
              <a:t>     Objective of the ARPANET, collaboration of work on  Scientific and Research Projects from various locations.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Internet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91000"/>
            <a:ext cx="6629400" cy="230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64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00" y="1371600"/>
            <a:ext cx="64531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11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24000"/>
            <a:ext cx="8000999" cy="4602163"/>
          </a:xfrm>
        </p:spPr>
        <p:txBody>
          <a:bodyPr/>
          <a:lstStyle/>
          <a:p>
            <a:r>
              <a:rPr lang="en-US" dirty="0" smtClean="0"/>
              <a:t>A route table is set of rules in table format, that is used to determine where the data packet to deliver over internet protocol(IP) network.</a:t>
            </a:r>
          </a:p>
          <a:p>
            <a:r>
              <a:rPr lang="en-US" dirty="0" smtClean="0"/>
              <a:t>All IP enable devices like routers and switches use the routing tables.</a:t>
            </a:r>
          </a:p>
          <a:p>
            <a:r>
              <a:rPr lang="en-US" dirty="0" smtClean="0"/>
              <a:t>Basic Routing table includes the following information.</a:t>
            </a:r>
          </a:p>
          <a:p>
            <a:r>
              <a:rPr lang="en-US" dirty="0" smtClean="0"/>
              <a:t>Objective of the route table to identify the path to reach actual destination.</a:t>
            </a:r>
          </a:p>
          <a:p>
            <a:r>
              <a:rPr lang="en-US" dirty="0" smtClean="0"/>
              <a:t>Route table columns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 Table modification/Attack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916713"/>
              </p:ext>
            </p:extLst>
          </p:nvPr>
        </p:nvGraphicFramePr>
        <p:xfrm>
          <a:off x="1143000" y="5334000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Destination 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Next Hop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Routes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8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762000"/>
            <a:ext cx="7408333" cy="5364163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Destination</a:t>
            </a:r>
            <a:r>
              <a:rPr lang="en-US" dirty="0" smtClean="0"/>
              <a:t> : IP address of the final destination , to chick the packet need to deliver</a:t>
            </a:r>
          </a:p>
          <a:p>
            <a:r>
              <a:rPr lang="en-US" b="1" dirty="0" smtClean="0"/>
              <a:t>Next Hop</a:t>
            </a:r>
            <a:r>
              <a:rPr lang="en-US" dirty="0" smtClean="0"/>
              <a:t>: the IP address to which the packet is forwarded.</a:t>
            </a:r>
          </a:p>
          <a:p>
            <a:r>
              <a:rPr lang="en-US" b="1" dirty="0" smtClean="0"/>
              <a:t>Interface</a:t>
            </a:r>
            <a:r>
              <a:rPr lang="en-US" dirty="0" smtClean="0"/>
              <a:t>: the out going network interface the device should use when forwarding the packet to net hop or final destination.</a:t>
            </a:r>
          </a:p>
          <a:p>
            <a:r>
              <a:rPr lang="en-US" b="1" dirty="0" smtClean="0"/>
              <a:t>Metric</a:t>
            </a:r>
            <a:r>
              <a:rPr lang="en-US" dirty="0" smtClean="0"/>
              <a:t>: assigns a cost each available route so that the most cost-effective path can be chosen.</a:t>
            </a:r>
          </a:p>
          <a:p>
            <a:r>
              <a:rPr lang="en-US" b="1" dirty="0" smtClean="0"/>
              <a:t>Routes</a:t>
            </a:r>
            <a:r>
              <a:rPr lang="en-US" dirty="0" smtClean="0"/>
              <a:t>: includes directly attached subnets, indirect subnets that are not attached to device but can be accessed through </a:t>
            </a:r>
            <a:r>
              <a:rPr lang="en-US" dirty="0"/>
              <a:t>o</a:t>
            </a:r>
            <a:r>
              <a:rPr lang="en-US" dirty="0" smtClean="0"/>
              <a:t>ne or more hops, and default routes to use for certain types of traffic or when information lacking.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2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533400"/>
            <a:ext cx="7408333" cy="5592763"/>
          </a:xfrm>
        </p:spPr>
        <p:txBody>
          <a:bodyPr/>
          <a:lstStyle/>
          <a:p>
            <a:r>
              <a:rPr lang="en-US" dirty="0" smtClean="0"/>
              <a:t>Purpose of the Route Table Modification is to restrict some sites access in the Organization. </a:t>
            </a:r>
            <a:endParaRPr lang="en-US" dirty="0"/>
          </a:p>
          <a:p>
            <a:r>
              <a:rPr lang="en-US" dirty="0" smtClean="0"/>
              <a:t>Example most of the companies not provide access to social networking site in the organization.</a:t>
            </a:r>
          </a:p>
          <a:p>
            <a:r>
              <a:rPr lang="en-US" dirty="0" smtClean="0"/>
              <a:t>Attacker may access the route table content and changes destination or next hop to divert the request to his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447800"/>
            <a:ext cx="8077199" cy="46783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Objective of the Man In the Middle to assuring the data integrity and audit etc.</a:t>
            </a:r>
          </a:p>
          <a:p>
            <a:r>
              <a:rPr lang="en-US" dirty="0" smtClean="0"/>
              <a:t>MITM attacks happens when a communication between two systems  is interconnected by outside entry.</a:t>
            </a:r>
          </a:p>
          <a:p>
            <a:r>
              <a:rPr lang="en-US" dirty="0" smtClean="0"/>
              <a:t>MITM attack can happens in any form of online communication such as email, social media or web surfing.</a:t>
            </a:r>
          </a:p>
          <a:p>
            <a:r>
              <a:rPr lang="en-US" dirty="0" smtClean="0"/>
              <a:t>Attacker not only try to eavesdropping on private conversation, they can also target all the information inside your device.</a:t>
            </a:r>
          </a:p>
          <a:p>
            <a:r>
              <a:rPr lang="en-US" dirty="0" smtClean="0"/>
              <a:t>Hackers will setup a </a:t>
            </a:r>
            <a:r>
              <a:rPr lang="en-US" dirty="0" err="1" smtClean="0"/>
              <a:t>wifi</a:t>
            </a:r>
            <a:r>
              <a:rPr lang="en-US" dirty="0" smtClean="0"/>
              <a:t> connection with attractive or user interested name. when any person tries to connect </a:t>
            </a:r>
            <a:r>
              <a:rPr lang="en-US" dirty="0" err="1" smtClean="0"/>
              <a:t>wifi</a:t>
            </a:r>
            <a:r>
              <a:rPr lang="en-US" dirty="0" smtClean="0"/>
              <a:t>, hacker will provide access. After that, when user do any transaction, hacker will intercept and steel the personal </a:t>
            </a:r>
            <a:r>
              <a:rPr lang="en-US" dirty="0" err="1" smtClean="0"/>
              <a:t>informaion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 in the Middle(MITM)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7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838200"/>
            <a:ext cx="7408333" cy="5287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1101437"/>
            <a:ext cx="244792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2638425"/>
            <a:ext cx="60102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93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Paul Baran’s Idea of Distributed Network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07" y="1752601"/>
            <a:ext cx="6992593" cy="477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81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914400"/>
            <a:ext cx="7408333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Packet Switching: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80772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3581400" cy="2286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Important Devices in Internet Connectivity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76400"/>
            <a:ext cx="35052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52900"/>
            <a:ext cx="7620000" cy="27051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62536"/>
            <a:ext cx="635793" cy="628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66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2358</TotalTime>
  <Words>3185</Words>
  <Application>Microsoft Office PowerPoint</Application>
  <PresentationFormat>On-screen Show (4:3)</PresentationFormat>
  <Paragraphs>386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Waveform</vt:lpstr>
      <vt:lpstr>Introduction to Internet</vt:lpstr>
      <vt:lpstr>What is internet?</vt:lpstr>
      <vt:lpstr>Interconnected set of Networks</vt:lpstr>
      <vt:lpstr>World Internet Connectivity</vt:lpstr>
      <vt:lpstr>ISP(Internet Service Providers)</vt:lpstr>
      <vt:lpstr>Evolution of Internet</vt:lpstr>
      <vt:lpstr>Paul Baran’s Idea of Distributed Network</vt:lpstr>
      <vt:lpstr>PowerPoint Presentation</vt:lpstr>
      <vt:lpstr>Important Devices in Internet Connectivity</vt:lpstr>
      <vt:lpstr>PowerPoint Presentation</vt:lpstr>
      <vt:lpstr>Cyber Security(Internet Security)</vt:lpstr>
      <vt:lpstr>Internet security attacks</vt:lpstr>
      <vt:lpstr>Normal Data Flow</vt:lpstr>
      <vt:lpstr>Interruption (attack on availability)</vt:lpstr>
      <vt:lpstr>PowerPoint Presentation</vt:lpstr>
      <vt:lpstr>Interception (attack on confidentiality)</vt:lpstr>
      <vt:lpstr>PowerPoint Presentation</vt:lpstr>
      <vt:lpstr>Modification (attack on integrity)</vt:lpstr>
      <vt:lpstr>Fabrication(attack on Authenticity)</vt:lpstr>
      <vt:lpstr>Passive vs Active Attack</vt:lpstr>
      <vt:lpstr>PowerPoint Presentation</vt:lpstr>
      <vt:lpstr>PowerPoint Presentation</vt:lpstr>
      <vt:lpstr>PowerPoint Presentation</vt:lpstr>
      <vt:lpstr>Security Services</vt:lpstr>
      <vt:lpstr>Confidentiality</vt:lpstr>
      <vt:lpstr>Authentication</vt:lpstr>
      <vt:lpstr>Integrity</vt:lpstr>
      <vt:lpstr>Non-repudiation</vt:lpstr>
      <vt:lpstr>Access Control</vt:lpstr>
      <vt:lpstr>Availability</vt:lpstr>
      <vt:lpstr>CAI Triad</vt:lpstr>
      <vt:lpstr>PowerPoint Presentation</vt:lpstr>
      <vt:lpstr>PowerPoint Presentation</vt:lpstr>
      <vt:lpstr>Security Mechanisms (X.800)</vt:lpstr>
      <vt:lpstr>Specific Security Mechanism</vt:lpstr>
      <vt:lpstr>Pervasive Security Mechanisms</vt:lpstr>
      <vt:lpstr>A Model Of Inter Network Security</vt:lpstr>
      <vt:lpstr>PowerPoint Presentation</vt:lpstr>
      <vt:lpstr>Basic tasks to design security service</vt:lpstr>
      <vt:lpstr>PowerPoint Presentation</vt:lpstr>
      <vt:lpstr>Internet Standards &amp; RFP’s</vt:lpstr>
      <vt:lpstr>Internet Society(ISOC)</vt:lpstr>
      <vt:lpstr>Internet Engineering Task Force(IETF)</vt:lpstr>
      <vt:lpstr>Internet Standardization Process</vt:lpstr>
      <vt:lpstr>PowerPoint Presentation</vt:lpstr>
      <vt:lpstr>Buffer Over Flow(Attack on Memory)</vt:lpstr>
      <vt:lpstr>PowerPoint Presentation</vt:lpstr>
      <vt:lpstr>PowerPoint Presentation</vt:lpstr>
      <vt:lpstr>PowerPoint Presentation</vt:lpstr>
      <vt:lpstr>Format String Vulnerability( Attack on Programs)</vt:lpstr>
      <vt:lpstr>PowerPoint Presentation</vt:lpstr>
      <vt:lpstr>PowerPoint Presentation</vt:lpstr>
      <vt:lpstr>Hijacking</vt:lpstr>
      <vt:lpstr>TCP Session Hijacking/ Session Hijacking</vt:lpstr>
      <vt:lpstr>PowerPoint Presentation</vt:lpstr>
      <vt:lpstr>PowerPoint Presentation</vt:lpstr>
      <vt:lpstr>User Data Gram Protocol(UDP)</vt:lpstr>
      <vt:lpstr>PowerPoint Presentation</vt:lpstr>
      <vt:lpstr>Address Resolution Protocol(ARP)</vt:lpstr>
      <vt:lpstr>PowerPoint Presentation</vt:lpstr>
      <vt:lpstr>Route Table modification/Attack</vt:lpstr>
      <vt:lpstr>PowerPoint Presentation</vt:lpstr>
      <vt:lpstr>PowerPoint Presentation</vt:lpstr>
      <vt:lpstr>Man in the Middle(MITM)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Unit-I</dc:title>
  <dc:creator>Ravi</dc:creator>
  <cp:lastModifiedBy>Ravi</cp:lastModifiedBy>
  <cp:revision>155</cp:revision>
  <dcterms:created xsi:type="dcterms:W3CDTF">2006-08-16T00:00:00Z</dcterms:created>
  <dcterms:modified xsi:type="dcterms:W3CDTF">2018-02-22T03:07:08Z</dcterms:modified>
</cp:coreProperties>
</file>